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  <p:embeddedFont>
      <p:font typeface="DM Sans Medium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1" autoAdjust="0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132" y="-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6585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6734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Design Patterns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7162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Soluções reutilizáveis para problemas comuns em design de software.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334339"/>
            <a:ext cx="7556421" cy="5227796"/>
          </a:xfrm>
          <a:prstGeom prst="roundRect">
            <a:avLst>
              <a:gd name="adj" fmla="val 651"/>
            </a:avLst>
          </a:prstGeom>
          <a:solidFill>
            <a:srgbClr val="EDEBE3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33433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DEBE3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2561153"/>
            <a:ext cx="38864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Singleton - Padrão Criacional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305157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Instância única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3641288"/>
            <a:ext cx="7556421" cy="1306949"/>
          </a:xfrm>
          <a:prstGeom prst="rect">
            <a:avLst/>
          </a:prstGeom>
          <a:solidFill>
            <a:srgbClr val="EDEBE3"/>
          </a:solidFill>
          <a:ln/>
        </p:spPr>
      </p:sp>
      <p:sp>
        <p:nvSpPr>
          <p:cNvPr id="10" name="Shape 7"/>
          <p:cNvSpPr/>
          <p:nvPr/>
        </p:nvSpPr>
        <p:spPr>
          <a:xfrm>
            <a:off x="793790" y="3641288"/>
            <a:ext cx="7556421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3868103"/>
            <a:ext cx="35810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Facade - Padrão Estrutural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435852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 simplificada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4948238"/>
            <a:ext cx="7556421" cy="1306949"/>
          </a:xfrm>
          <a:prstGeom prst="rect">
            <a:avLst/>
          </a:prstGeom>
          <a:solidFill>
            <a:srgbClr val="EDEBE3"/>
          </a:solidFill>
          <a:ln/>
        </p:spPr>
      </p:sp>
      <p:sp>
        <p:nvSpPr>
          <p:cNvPr id="14" name="Shape 11"/>
          <p:cNvSpPr/>
          <p:nvPr/>
        </p:nvSpPr>
        <p:spPr>
          <a:xfrm>
            <a:off x="793790" y="4948238"/>
            <a:ext cx="7556421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5" name="Text 12"/>
          <p:cNvSpPr/>
          <p:nvPr/>
        </p:nvSpPr>
        <p:spPr>
          <a:xfrm>
            <a:off x="1020604" y="5175052"/>
            <a:ext cx="47383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Strategy - Padrão Comportamental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20604" y="566547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Estratégia intercambiável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93790" y="6255187"/>
            <a:ext cx="7556421" cy="1306949"/>
          </a:xfrm>
          <a:prstGeom prst="rect">
            <a:avLst/>
          </a:prstGeom>
          <a:solidFill>
            <a:srgbClr val="EDEBE3"/>
          </a:solidFill>
          <a:ln/>
        </p:spPr>
      </p:sp>
      <p:sp>
        <p:nvSpPr>
          <p:cNvPr id="18" name="Shape 15"/>
          <p:cNvSpPr/>
          <p:nvPr/>
        </p:nvSpPr>
        <p:spPr>
          <a:xfrm>
            <a:off x="793790" y="6255187"/>
            <a:ext cx="7556421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9" name="Text 16"/>
          <p:cNvSpPr/>
          <p:nvPr/>
        </p:nvSpPr>
        <p:spPr>
          <a:xfrm>
            <a:off x="1020604" y="6482001"/>
            <a:ext cx="48332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Observer - Padrão Comportamental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1020604" y="697241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Reação a eventos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228" y="532090"/>
            <a:ext cx="8927306" cy="604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 err="1" smtClean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Conclusão</a:t>
            </a:r>
            <a:r>
              <a:rPr lang="en-US" sz="3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: O Poder da Combinação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77228" y="1523881"/>
            <a:ext cx="13275945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Dominar esses padrões é o segredo de um bom design de software. Use o padrão certo para o problema certo!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77228" y="2051090"/>
            <a:ext cx="13275945" cy="2800112"/>
          </a:xfrm>
          <a:prstGeom prst="roundRect">
            <a:avLst>
              <a:gd name="adj" fmla="val 103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84848" y="2058710"/>
            <a:ext cx="13260705" cy="5569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878443" y="2182416"/>
            <a:ext cx="2924413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Padrão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4197429" y="2182416"/>
            <a:ext cx="4246602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Propósito Principal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8838605" y="2182416"/>
            <a:ext cx="4913471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Benefício Chave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684848" y="2615684"/>
            <a:ext cx="13260705" cy="5569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878443" y="2739390"/>
            <a:ext cx="2924413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Singleton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4197429" y="2739390"/>
            <a:ext cx="4246602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Única instância global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8838605" y="2739390"/>
            <a:ext cx="4913471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Controle centralizado de recursos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684848" y="3172658"/>
            <a:ext cx="13260705" cy="5569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878443" y="3296364"/>
            <a:ext cx="2924413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Facade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4197429" y="3296364"/>
            <a:ext cx="4246602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Simplificar sistema complexo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8838605" y="3296364"/>
            <a:ext cx="4913471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 única e fácil de usar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684848" y="3729633"/>
            <a:ext cx="13260705" cy="5569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878443" y="3853339"/>
            <a:ext cx="2924413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Strategy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4197429" y="3853339"/>
            <a:ext cx="4246602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Trocar algoritmos dinamicamente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8838605" y="3853339"/>
            <a:ext cx="4913471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Flexibilidade e eliminação de condicionais</a:t>
            </a:r>
            <a:endParaRPr lang="en-US" sz="1500" dirty="0"/>
          </a:p>
        </p:txBody>
      </p:sp>
      <p:sp>
        <p:nvSpPr>
          <p:cNvPr id="21" name="Shape 19"/>
          <p:cNvSpPr/>
          <p:nvPr/>
        </p:nvSpPr>
        <p:spPr>
          <a:xfrm>
            <a:off x="684848" y="4286607"/>
            <a:ext cx="13260705" cy="5569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878443" y="4410313"/>
            <a:ext cx="2924413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Observer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4197429" y="4410313"/>
            <a:ext cx="4246602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Reagir a eventos automaticamente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8838605" y="4410313"/>
            <a:ext cx="4913471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Comunicação desacoplada e reativa</a:t>
            </a:r>
            <a:endParaRPr lang="en-US" sz="1500" dirty="0"/>
          </a:p>
        </p:txBody>
      </p:sp>
      <p:pic>
        <p:nvPicPr>
          <p:cNvPr id="2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671" y="5194578"/>
            <a:ext cx="3396139" cy="2322195"/>
          </a:xfrm>
          <a:prstGeom prst="rect">
            <a:avLst/>
          </a:prstGeom>
        </p:spPr>
      </p:pic>
      <p:pic>
        <p:nvPicPr>
          <p:cNvPr id="2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591" y="5194578"/>
            <a:ext cx="3396139" cy="23221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930" y="609600"/>
            <a:ext cx="9688354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 smtClean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Singleton</a:t>
            </a:r>
            <a:r>
              <a:rPr lang="en-US" sz="43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: Garantindo a Unicidade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5930" y="1745694"/>
            <a:ext cx="13078539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propósito é garantir que uma classe tenha </a:t>
            </a:r>
            <a:r>
              <a:rPr lang="en-US" sz="1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apenas uma instância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fornecer </a:t>
            </a:r>
            <a:r>
              <a:rPr lang="en-US" sz="1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acesso global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ela.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75930" y="2599015"/>
            <a:ext cx="7630716" cy="2299216"/>
          </a:xfrm>
          <a:prstGeom prst="roundRect">
            <a:avLst>
              <a:gd name="adj" fmla="val 6363"/>
            </a:avLst>
          </a:prstGeom>
          <a:solidFill>
            <a:srgbClr val="F9F8F5"/>
          </a:solidFill>
          <a:ln w="30480">
            <a:solidFill>
              <a:srgbClr val="D3D1C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5450" y="2599015"/>
            <a:ext cx="121920" cy="2299216"/>
          </a:xfrm>
          <a:prstGeom prst="roundRect">
            <a:avLst>
              <a:gd name="adj" fmla="val 27276"/>
            </a:avLst>
          </a:prstGeom>
          <a:solidFill>
            <a:srgbClr val="28282F"/>
          </a:solidFill>
          <a:ln/>
        </p:spPr>
      </p:sp>
      <p:sp>
        <p:nvSpPr>
          <p:cNvPr id="6" name="Text 4"/>
          <p:cNvSpPr/>
          <p:nvPr/>
        </p:nvSpPr>
        <p:spPr>
          <a:xfrm>
            <a:off x="1119545" y="2851190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Mecanismo Central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119545" y="3419356"/>
            <a:ext cx="7034927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Construtor </a:t>
            </a:r>
            <a:r>
              <a:rPr lang="en-US" sz="1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privado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impedir instanciação externa.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1119545" y="3851553"/>
            <a:ext cx="7034927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Método estático </a:t>
            </a:r>
            <a:r>
              <a:rPr lang="en-US" sz="17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getInstance()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acesso controlado.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1119545" y="4291370"/>
            <a:ext cx="7034927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Retorna sempre o </a:t>
            </a:r>
            <a:r>
              <a:rPr lang="en-US" sz="1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mesmo objeto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já criado.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1108472" y="5147548"/>
            <a:ext cx="7298174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Exemplo prático: Gerenciamento de uma única conexão com banco de dados.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75930" y="5147548"/>
            <a:ext cx="30480" cy="709374"/>
          </a:xfrm>
          <a:prstGeom prst="rect">
            <a:avLst/>
          </a:prstGeom>
          <a:solidFill>
            <a:srgbClr val="28282F"/>
          </a:solidFill>
          <a:ln/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048" y="2599015"/>
            <a:ext cx="4906923" cy="49069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41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2241" y="614601"/>
            <a:ext cx="7579519" cy="1396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 smtClean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Singleton</a:t>
            </a:r>
            <a:r>
              <a:rPr lang="en-US" sz="43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: O Único Governo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82241" y="2346603"/>
            <a:ext cx="757951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Analogia: Um país tem apenas </a:t>
            </a: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governo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centralizado.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82241" y="2955488"/>
            <a:ext cx="7579519" cy="2220278"/>
          </a:xfrm>
          <a:prstGeom prst="roundRect">
            <a:avLst>
              <a:gd name="adj" fmla="val 1510"/>
            </a:avLst>
          </a:prstGeom>
          <a:solidFill>
            <a:srgbClr val="F9F8F5"/>
          </a:solidFill>
          <a:ln w="30480">
            <a:solidFill>
              <a:srgbClr val="D3D1C9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12721" y="2985968"/>
            <a:ext cx="894040" cy="2159318"/>
          </a:xfrm>
          <a:prstGeom prst="rect">
            <a:avLst/>
          </a:prstGeom>
          <a:solidFill>
            <a:srgbClr val="EDEBE3"/>
          </a:solidFill>
          <a:ln/>
        </p:spPr>
      </p:sp>
      <p:sp>
        <p:nvSpPr>
          <p:cNvPr id="8" name="Text 4"/>
          <p:cNvSpPr/>
          <p:nvPr/>
        </p:nvSpPr>
        <p:spPr>
          <a:xfrm>
            <a:off x="1930241" y="3209449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Vantagens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1930241" y="3692723"/>
            <a:ext cx="617755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Controle de instância única.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1930241" y="4128492"/>
            <a:ext cx="617755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Acesso global seguro.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930241" y="4564261"/>
            <a:ext cx="617755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Inicialização sob demanda (lazy loading).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782241" y="5399246"/>
            <a:ext cx="7579519" cy="2220278"/>
          </a:xfrm>
          <a:prstGeom prst="roundRect">
            <a:avLst>
              <a:gd name="adj" fmla="val 1510"/>
            </a:avLst>
          </a:prstGeom>
          <a:solidFill>
            <a:srgbClr val="F9F8F5"/>
          </a:solidFill>
          <a:ln w="30480">
            <a:solidFill>
              <a:srgbClr val="D3D1C9"/>
            </a:solidFill>
            <a:prstDash val="solid"/>
          </a:ln>
        </p:spPr>
      </p:sp>
      <p:sp>
        <p:nvSpPr>
          <p:cNvPr id="13" name="Shape 9"/>
          <p:cNvSpPr/>
          <p:nvPr/>
        </p:nvSpPr>
        <p:spPr>
          <a:xfrm>
            <a:off x="812721" y="5429726"/>
            <a:ext cx="894040" cy="2159318"/>
          </a:xfrm>
          <a:prstGeom prst="rect">
            <a:avLst/>
          </a:prstGeom>
          <a:solidFill>
            <a:srgbClr val="EDEBE3"/>
          </a:solidFill>
          <a:ln/>
        </p:spPr>
      </p:sp>
      <p:sp>
        <p:nvSpPr>
          <p:cNvPr id="15" name="Text 10"/>
          <p:cNvSpPr/>
          <p:nvPr/>
        </p:nvSpPr>
        <p:spPr>
          <a:xfrm>
            <a:off x="1930241" y="5653207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Desvantagens</a:t>
            </a:r>
            <a:endParaRPr lang="en-US" sz="2150" dirty="0"/>
          </a:p>
        </p:txBody>
      </p:sp>
      <p:sp>
        <p:nvSpPr>
          <p:cNvPr id="16" name="Text 11"/>
          <p:cNvSpPr/>
          <p:nvPr/>
        </p:nvSpPr>
        <p:spPr>
          <a:xfrm>
            <a:off x="1930241" y="6136481"/>
            <a:ext cx="617755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Viola o princípio de responsabilidade única (SRP).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1930241" y="6572250"/>
            <a:ext cx="617755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Dificulta testes unitários (mocking).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1930241" y="7008019"/>
            <a:ext cx="617755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Pode gerar problemas em ambientes multithread.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1842" y="355044"/>
            <a:ext cx="6363414" cy="403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 smtClean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Facade</a:t>
            </a:r>
            <a:r>
              <a:rPr lang="en-US" sz="25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: Simplificando a Complexidade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451842" y="1016556"/>
            <a:ext cx="13726716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Oferece uma </a:t>
            </a:r>
            <a:r>
              <a:rPr lang="en-US" sz="10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 simples e unificada</a:t>
            </a: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um sistema complexo composto por vários subsistemas.</a:t>
            </a:r>
            <a:endParaRPr lang="en-US" sz="1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42" y="841084"/>
            <a:ext cx="13726716" cy="760583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11114" y="4171334"/>
            <a:ext cx="2898564" cy="379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Fachada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095370" y="4567450"/>
            <a:ext cx="2898564" cy="606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 única que coordena subsistemas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10319932" y="4491616"/>
            <a:ext cx="3108372" cy="379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Processar Pagamento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0202389" y="4870788"/>
            <a:ext cx="3343459" cy="606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Autoriza e captura fundos do cliente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216840" y="6337237"/>
            <a:ext cx="3033381" cy="379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Organizar Envio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061801" y="6671649"/>
            <a:ext cx="3343460" cy="606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Agenda transporte e rastreia pedidos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1594328" y="1785473"/>
            <a:ext cx="3033381" cy="379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chemeClr val="bg1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Gestão Inventário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1439289" y="2090496"/>
            <a:ext cx="3343460" cy="606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Verifica e reserva itens disponíveis</a:t>
            </a:r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3" name="Text 10"/>
          <p:cNvSpPr/>
          <p:nvPr/>
        </p:nvSpPr>
        <p:spPr>
          <a:xfrm>
            <a:off x="451842" y="9119116"/>
            <a:ext cx="13726716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</a:t>
            </a:r>
            <a:r>
              <a:rPr lang="en-US" sz="10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classe fachada</a:t>
            </a: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encapsula as chamadas internas, permitindo que o cliente interaja </a:t>
            </a:r>
            <a:r>
              <a:rPr lang="en-US" sz="10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apenas com ela</a:t>
            </a: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ignorando os detalhes.</a:t>
            </a:r>
            <a:endParaRPr lang="en-US" sz="1000" dirty="0"/>
          </a:p>
        </p:txBody>
      </p:sp>
      <p:sp>
        <p:nvSpPr>
          <p:cNvPr id="14" name="Shape 11"/>
          <p:cNvSpPr/>
          <p:nvPr/>
        </p:nvSpPr>
        <p:spPr>
          <a:xfrm>
            <a:off x="451842" y="9470708"/>
            <a:ext cx="13726716" cy="548402"/>
          </a:xfrm>
          <a:prstGeom prst="roundRect">
            <a:avLst>
              <a:gd name="adj" fmla="val 3531"/>
            </a:avLst>
          </a:prstGeom>
          <a:solidFill>
            <a:srgbClr val="D6D6DC"/>
          </a:solidFill>
          <a:ln/>
        </p:spPr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906" y="9663827"/>
            <a:ext cx="161330" cy="129064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871299" y="9632037"/>
            <a:ext cx="13178195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Exemplo: Uma fachada "Sistema de Pedidos" gerencia estoque, pagamento e envio simultaneamente.</a:t>
            </a:r>
            <a:endParaRPr lang="en-US" sz="1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7089" y="589836"/>
            <a:ext cx="7642622" cy="1340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 smtClean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Facade</a:t>
            </a:r>
            <a:r>
              <a:rPr lang="en-US" sz="4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: Benefícios e Sinergias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37089" y="2466618"/>
            <a:ext cx="3217664" cy="402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Benefícios Chave</a:t>
            </a:r>
            <a:endParaRPr lang="en-US" sz="2500" dirty="0"/>
          </a:p>
        </p:txBody>
      </p:sp>
      <p:sp>
        <p:nvSpPr>
          <p:cNvPr id="6" name="Text 2"/>
          <p:cNvSpPr/>
          <p:nvPr/>
        </p:nvSpPr>
        <p:spPr>
          <a:xfrm>
            <a:off x="6934081" y="3110032"/>
            <a:ext cx="2862620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Reduz a complexidade do código cliente.</a:t>
            </a:r>
            <a:endParaRPr lang="en-US" sz="1650" dirty="0"/>
          </a:p>
        </p:txBody>
      </p:sp>
      <p:sp>
        <p:nvSpPr>
          <p:cNvPr id="8" name="Text 3"/>
          <p:cNvSpPr/>
          <p:nvPr/>
        </p:nvSpPr>
        <p:spPr>
          <a:xfrm>
            <a:off x="6934081" y="4225528"/>
            <a:ext cx="2862620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Centraliza interações e dependências.</a:t>
            </a:r>
            <a:endParaRPr lang="en-US" sz="1650" dirty="0"/>
          </a:p>
        </p:txBody>
      </p:sp>
      <p:sp>
        <p:nvSpPr>
          <p:cNvPr id="10" name="Text 4"/>
          <p:cNvSpPr/>
          <p:nvPr/>
        </p:nvSpPr>
        <p:spPr>
          <a:xfrm>
            <a:off x="6934081" y="5341025"/>
            <a:ext cx="2862620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Melhora a manutenção e a legibilidade.</a:t>
            </a:r>
            <a:endParaRPr lang="en-US" sz="1650" dirty="0"/>
          </a:p>
        </p:txBody>
      </p:sp>
      <p:sp>
        <p:nvSpPr>
          <p:cNvPr id="11" name="Text 5"/>
          <p:cNvSpPr/>
          <p:nvPr/>
        </p:nvSpPr>
        <p:spPr>
          <a:xfrm>
            <a:off x="10327719" y="2466618"/>
            <a:ext cx="3559612" cy="804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Relações com Outros Padrões</a:t>
            </a:r>
            <a:endParaRPr lang="en-US" sz="2500" dirty="0"/>
          </a:p>
        </p:txBody>
      </p:sp>
      <p:sp>
        <p:nvSpPr>
          <p:cNvPr id="12" name="Shape 6"/>
          <p:cNvSpPr/>
          <p:nvPr/>
        </p:nvSpPr>
        <p:spPr>
          <a:xfrm>
            <a:off x="10327719" y="3512225"/>
            <a:ext cx="3559612" cy="1664970"/>
          </a:xfrm>
          <a:prstGeom prst="roundRect">
            <a:avLst>
              <a:gd name="adj" fmla="val 30921"/>
            </a:avLst>
          </a:prstGeom>
          <a:solidFill>
            <a:srgbClr val="EDEBE3"/>
          </a:solidFill>
          <a:ln/>
        </p:spPr>
      </p:sp>
      <p:sp>
        <p:nvSpPr>
          <p:cNvPr id="13" name="Text 7"/>
          <p:cNvSpPr/>
          <p:nvPr/>
        </p:nvSpPr>
        <p:spPr>
          <a:xfrm>
            <a:off x="10542151" y="3726656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Singleton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10542151" y="4276249"/>
            <a:ext cx="3130748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fachada pode ser uma instância global única.</a:t>
            </a:r>
            <a:endParaRPr lang="en-US" sz="1650" dirty="0"/>
          </a:p>
        </p:txBody>
      </p:sp>
      <p:sp>
        <p:nvSpPr>
          <p:cNvPr id="15" name="Shape 9"/>
          <p:cNvSpPr/>
          <p:nvPr/>
        </p:nvSpPr>
        <p:spPr>
          <a:xfrm>
            <a:off x="10327719" y="5391626"/>
            <a:ext cx="3559612" cy="2008227"/>
          </a:xfrm>
          <a:prstGeom prst="roundRect">
            <a:avLst>
              <a:gd name="adj" fmla="val 25636"/>
            </a:avLst>
          </a:prstGeom>
          <a:solidFill>
            <a:srgbClr val="EDEBE3"/>
          </a:solidFill>
          <a:ln/>
        </p:spPr>
      </p:sp>
      <p:sp>
        <p:nvSpPr>
          <p:cNvPr id="16" name="Text 10"/>
          <p:cNvSpPr/>
          <p:nvPr/>
        </p:nvSpPr>
        <p:spPr>
          <a:xfrm>
            <a:off x="10542151" y="5606058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Strategy/Observer</a:t>
            </a:r>
            <a:endParaRPr lang="en-US" sz="2100" dirty="0"/>
          </a:p>
        </p:txBody>
      </p:sp>
      <p:sp>
        <p:nvSpPr>
          <p:cNvPr id="17" name="Text 11"/>
          <p:cNvSpPr/>
          <p:nvPr/>
        </p:nvSpPr>
        <p:spPr>
          <a:xfrm>
            <a:off x="10542151" y="6155650"/>
            <a:ext cx="3130748" cy="1029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Pode utilizar esses padrões internamente para gerenciar subsistemas.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784" y="588288"/>
            <a:ext cx="10755154" cy="668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 smtClean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Strategy</a:t>
            </a:r>
            <a:r>
              <a:rPr lang="en-US" sz="4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: Troca Dinâmica de Algoritmos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48784" y="1684615"/>
            <a:ext cx="13132832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Permite </a:t>
            </a:r>
            <a:r>
              <a:rPr lang="en-US" sz="16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mudar o comportamento</a:t>
            </a: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um objeto em tempo de execução, trocando algoritmos dinamicamente.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1914763" y="3992166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Interface Comum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748784" y="4454723"/>
            <a:ext cx="384036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Define a assinatura do método para todas as estratégias.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9934218" y="2762845"/>
            <a:ext cx="2779871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Estratégias Concretas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9934218" y="3225403"/>
            <a:ext cx="3947398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Cada classe implementa um método diferente (o algoritmo).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9934218" y="5221486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Contexto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9934218" y="5684044"/>
            <a:ext cx="3947398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objeto principal usa a estratégia desejada no momento.</a:t>
            </a:r>
            <a:endParaRPr lang="en-US" sz="1650" dirty="0"/>
          </a:p>
        </p:txBody>
      </p:sp>
      <p:sp>
        <p:nvSpPr>
          <p:cNvPr id="16" name="Text 8"/>
          <p:cNvSpPr/>
          <p:nvPr/>
        </p:nvSpPr>
        <p:spPr>
          <a:xfrm>
            <a:off x="1069658" y="7345204"/>
            <a:ext cx="12811958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Exemplo: Diferentes métodos de pagamento (cartão, boleto, PIX) ou cálculos de frete.</a:t>
            </a:r>
            <a:endParaRPr lang="en-US" sz="1650" dirty="0"/>
          </a:p>
        </p:txBody>
      </p:sp>
      <p:sp>
        <p:nvSpPr>
          <p:cNvPr id="17" name="Shape 9"/>
          <p:cNvSpPr/>
          <p:nvPr/>
        </p:nvSpPr>
        <p:spPr>
          <a:xfrm>
            <a:off x="748784" y="7104578"/>
            <a:ext cx="30480" cy="823555"/>
          </a:xfrm>
          <a:prstGeom prst="rect">
            <a:avLst/>
          </a:prstGeom>
          <a:solidFill>
            <a:srgbClr val="28282F"/>
          </a:solidFill>
          <a:ln/>
        </p:spPr>
      </p:sp>
      <p:pic>
        <p:nvPicPr>
          <p:cNvPr id="20" name="Imagem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925" y="2692003"/>
            <a:ext cx="3638550" cy="3676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586" y="388501"/>
            <a:ext cx="6446401" cy="441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 smtClean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Strategy</a:t>
            </a:r>
            <a:r>
              <a:rPr lang="en-US" sz="27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: Flexibilidade vs. Overhead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586" y="1183124"/>
            <a:ext cx="2651641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✅</a:t>
            </a:r>
            <a:r>
              <a:rPr lang="en-US" sz="1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Benefícios Estratégicos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494586" y="1606987"/>
            <a:ext cx="317897" cy="317897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5" name="Text 3"/>
          <p:cNvSpPr/>
          <p:nvPr/>
        </p:nvSpPr>
        <p:spPr>
          <a:xfrm>
            <a:off x="953691" y="1655445"/>
            <a:ext cx="1766292" cy="220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Clareza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953691" y="2017514"/>
            <a:ext cx="6189226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Elimina condicionais longas e complexas (muitos </a:t>
            </a:r>
            <a:r>
              <a:rPr lang="en-US" sz="11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if/else</a:t>
            </a: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94586" y="2533769"/>
            <a:ext cx="317897" cy="317897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8" name="Text 6"/>
          <p:cNvSpPr/>
          <p:nvPr/>
        </p:nvSpPr>
        <p:spPr>
          <a:xfrm>
            <a:off x="953691" y="2582227"/>
            <a:ext cx="1766292" cy="220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Extensibilidade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953691" y="2944297"/>
            <a:ext cx="6189226" cy="226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Facilita a adição de novas estratégias sem modificar o contexto (Princípio Aberto/Fechado).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7495103" y="1183124"/>
            <a:ext cx="2119670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❌</a:t>
            </a:r>
            <a:r>
              <a:rPr lang="en-US" sz="1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Desafios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495103" y="1684675"/>
            <a:ext cx="70604" cy="70604"/>
          </a:xfrm>
          <a:prstGeom prst="roundRect">
            <a:avLst>
              <a:gd name="adj" fmla="val 647555"/>
            </a:avLst>
          </a:prstGeom>
          <a:solidFill>
            <a:srgbClr val="28282F"/>
          </a:solidFill>
          <a:ln/>
        </p:spPr>
      </p:sp>
      <p:sp>
        <p:nvSpPr>
          <p:cNvPr id="12" name="Text 10"/>
          <p:cNvSpPr/>
          <p:nvPr/>
        </p:nvSpPr>
        <p:spPr>
          <a:xfrm>
            <a:off x="7706916" y="1606987"/>
            <a:ext cx="6436519" cy="226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Aumenta o número total de classes no projeto.</a:t>
            </a:r>
            <a:endParaRPr lang="en-US" sz="1100" dirty="0"/>
          </a:p>
        </p:txBody>
      </p:sp>
      <p:sp>
        <p:nvSpPr>
          <p:cNvPr id="13" name="Shape 11"/>
          <p:cNvSpPr/>
          <p:nvPr/>
        </p:nvSpPr>
        <p:spPr>
          <a:xfrm>
            <a:off x="7495103" y="2193310"/>
            <a:ext cx="70604" cy="70604"/>
          </a:xfrm>
          <a:prstGeom prst="roundRect">
            <a:avLst>
              <a:gd name="adj" fmla="val 647555"/>
            </a:avLst>
          </a:prstGeom>
          <a:solidFill>
            <a:srgbClr val="28282F"/>
          </a:solidFill>
          <a:ln/>
        </p:spPr>
      </p:sp>
      <p:sp>
        <p:nvSpPr>
          <p:cNvPr id="14" name="Text 12"/>
          <p:cNvSpPr/>
          <p:nvPr/>
        </p:nvSpPr>
        <p:spPr>
          <a:xfrm>
            <a:off x="7706916" y="2115622"/>
            <a:ext cx="6436519" cy="226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cliente precisa conhecer as estratégias disponíveis para escolher a correta.</a:t>
            </a:r>
            <a:endParaRPr lang="en-US" sz="110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5103" y="2449870"/>
            <a:ext cx="6648331" cy="66483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3055"/>
            <a:ext cx="82905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smtClean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Observer</a:t>
            </a: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: Reação a Eventos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7954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Permite que vários objetos </a:t>
            </a: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sejam notificados automaticamente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quando o estado de um objeto central muda.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2197418" y="29522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Sujeito (Subject)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442692"/>
            <a:ext cx="4238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Objeto que mantém a lista de observadores e notifica.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9597628" y="31337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Observador 1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597628" y="3624143"/>
            <a:ext cx="4238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Reage à mudança de estado.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597628" y="55862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Observador 2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597628" y="6076712"/>
            <a:ext cx="4238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Reage à mudança de estado.</a:t>
            </a:r>
            <a:endParaRPr lang="en-US" sz="1750" dirty="0"/>
          </a:p>
        </p:txBody>
      </p:sp>
      <p:sp>
        <p:nvSpPr>
          <p:cNvPr id="16" name="Text 8"/>
          <p:cNvSpPr/>
          <p:nvPr/>
        </p:nvSpPr>
        <p:spPr>
          <a:xfrm>
            <a:off x="2197418" y="55862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Observador 3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793790" y="6076712"/>
            <a:ext cx="4238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Reage à mudança de estado.</a:t>
            </a:r>
            <a:endParaRPr lang="en-US" sz="1750" dirty="0"/>
          </a:p>
        </p:txBody>
      </p:sp>
      <p:sp>
        <p:nvSpPr>
          <p:cNvPr id="20" name="Text 10"/>
          <p:cNvSpPr/>
          <p:nvPr/>
        </p:nvSpPr>
        <p:spPr>
          <a:xfrm>
            <a:off x="793790" y="72336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Quando o Sujeito muda, ele </a:t>
            </a: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notifica todos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os Observadores registrados.</a:t>
            </a:r>
            <a:endParaRPr lang="en-US" sz="1750" dirty="0"/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903" y="2837379"/>
            <a:ext cx="3038475" cy="3248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357" y="595074"/>
            <a:ext cx="9787176" cy="676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 smtClean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Observer</a:t>
            </a:r>
            <a:r>
              <a:rPr lang="en-US" sz="42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: Desacoplamento Reativo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7357" y="1812250"/>
            <a:ext cx="3246120" cy="405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✅</a:t>
            </a:r>
            <a:r>
              <a:rPr lang="en-US" sz="25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Prós</a:t>
            </a:r>
            <a:endParaRPr lang="en-US" sz="2550" dirty="0"/>
          </a:p>
        </p:txBody>
      </p:sp>
      <p:sp>
        <p:nvSpPr>
          <p:cNvPr id="4" name="Shape 2"/>
          <p:cNvSpPr/>
          <p:nvPr/>
        </p:nvSpPr>
        <p:spPr>
          <a:xfrm>
            <a:off x="757357" y="2785824"/>
            <a:ext cx="6293882" cy="2034778"/>
          </a:xfrm>
          <a:prstGeom prst="roundRect">
            <a:avLst>
              <a:gd name="adj" fmla="val 7190"/>
            </a:avLst>
          </a:prstGeom>
          <a:solidFill>
            <a:srgbClr val="F9F8F5"/>
          </a:solidFill>
          <a:ln/>
        </p:spPr>
      </p:sp>
      <p:sp>
        <p:nvSpPr>
          <p:cNvPr id="5" name="Shape 3"/>
          <p:cNvSpPr/>
          <p:nvPr/>
        </p:nvSpPr>
        <p:spPr>
          <a:xfrm>
            <a:off x="757357" y="2755344"/>
            <a:ext cx="6293882" cy="121920"/>
          </a:xfrm>
          <a:prstGeom prst="roundRect">
            <a:avLst>
              <a:gd name="adj" fmla="val 26625"/>
            </a:avLst>
          </a:prstGeom>
          <a:solidFill>
            <a:srgbClr val="28282F"/>
          </a:solidFill>
          <a:ln/>
        </p:spPr>
      </p:sp>
      <p:sp>
        <p:nvSpPr>
          <p:cNvPr id="6" name="Shape 4"/>
          <p:cNvSpPr/>
          <p:nvPr/>
        </p:nvSpPr>
        <p:spPr>
          <a:xfrm>
            <a:off x="3579733" y="2461260"/>
            <a:ext cx="649129" cy="649129"/>
          </a:xfrm>
          <a:prstGeom prst="roundRect">
            <a:avLst>
              <a:gd name="adj" fmla="val 140866"/>
            </a:avLst>
          </a:prstGeom>
          <a:solidFill>
            <a:srgbClr val="28282F"/>
          </a:solidFill>
          <a:ln/>
        </p:spPr>
      </p:sp>
      <p:sp>
        <p:nvSpPr>
          <p:cNvPr id="8" name="Text 5"/>
          <p:cNvSpPr/>
          <p:nvPr/>
        </p:nvSpPr>
        <p:spPr>
          <a:xfrm>
            <a:off x="1004173" y="3326844"/>
            <a:ext cx="2705100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Desacoplamento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04173" y="3881318"/>
            <a:ext cx="5800249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Comunicação automática e sem dependência direta entre Sujeito e Observadores.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7357" y="5361503"/>
            <a:ext cx="6293882" cy="2034778"/>
          </a:xfrm>
          <a:prstGeom prst="roundRect">
            <a:avLst>
              <a:gd name="adj" fmla="val 7190"/>
            </a:avLst>
          </a:prstGeom>
          <a:solidFill>
            <a:srgbClr val="F9F8F5"/>
          </a:solidFill>
          <a:ln/>
        </p:spPr>
      </p:sp>
      <p:sp>
        <p:nvSpPr>
          <p:cNvPr id="11" name="Shape 8"/>
          <p:cNvSpPr/>
          <p:nvPr/>
        </p:nvSpPr>
        <p:spPr>
          <a:xfrm>
            <a:off x="757357" y="5331023"/>
            <a:ext cx="6293882" cy="121920"/>
          </a:xfrm>
          <a:prstGeom prst="roundRect">
            <a:avLst>
              <a:gd name="adj" fmla="val 26625"/>
            </a:avLst>
          </a:prstGeom>
          <a:solidFill>
            <a:srgbClr val="28282F"/>
          </a:solidFill>
          <a:ln/>
        </p:spPr>
      </p:sp>
      <p:sp>
        <p:nvSpPr>
          <p:cNvPr id="12" name="Shape 9"/>
          <p:cNvSpPr/>
          <p:nvPr/>
        </p:nvSpPr>
        <p:spPr>
          <a:xfrm>
            <a:off x="3579733" y="5036939"/>
            <a:ext cx="649129" cy="649129"/>
          </a:xfrm>
          <a:prstGeom prst="roundRect">
            <a:avLst>
              <a:gd name="adj" fmla="val 140866"/>
            </a:avLst>
          </a:prstGeom>
          <a:solidFill>
            <a:srgbClr val="28282F"/>
          </a:solidFill>
          <a:ln/>
        </p:spPr>
      </p:sp>
      <p:sp>
        <p:nvSpPr>
          <p:cNvPr id="14" name="Text 10"/>
          <p:cNvSpPr/>
          <p:nvPr/>
        </p:nvSpPr>
        <p:spPr>
          <a:xfrm>
            <a:off x="1004173" y="5902523"/>
            <a:ext cx="2705100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Extensibilidade</a:t>
            </a:r>
            <a:endParaRPr lang="en-US" sz="2100" dirty="0"/>
          </a:p>
        </p:txBody>
      </p:sp>
      <p:sp>
        <p:nvSpPr>
          <p:cNvPr id="15" name="Text 11"/>
          <p:cNvSpPr/>
          <p:nvPr/>
        </p:nvSpPr>
        <p:spPr>
          <a:xfrm>
            <a:off x="1004173" y="6456998"/>
            <a:ext cx="5800249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Fácil adicionar novos observadores sem alterar o Sujeito.</a:t>
            </a:r>
            <a:endParaRPr lang="en-US" sz="1700" dirty="0"/>
          </a:p>
        </p:txBody>
      </p:sp>
      <p:sp>
        <p:nvSpPr>
          <p:cNvPr id="16" name="Text 12"/>
          <p:cNvSpPr/>
          <p:nvPr/>
        </p:nvSpPr>
        <p:spPr>
          <a:xfrm>
            <a:off x="7586782" y="1812250"/>
            <a:ext cx="3488293" cy="405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❌</a:t>
            </a:r>
            <a:r>
              <a:rPr lang="en-US" sz="25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Contras &amp; Relações</a:t>
            </a:r>
            <a:endParaRPr lang="en-US" sz="2550" dirty="0"/>
          </a:p>
        </p:txBody>
      </p:sp>
      <p:sp>
        <p:nvSpPr>
          <p:cNvPr id="17" name="Text 13"/>
          <p:cNvSpPr/>
          <p:nvPr/>
        </p:nvSpPr>
        <p:spPr>
          <a:xfrm>
            <a:off x="7586782" y="2434233"/>
            <a:ext cx="6293882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Pode gerar sobrecarga de notificações desnecessárias.</a:t>
            </a:r>
            <a:endParaRPr lang="en-US" sz="1700" dirty="0"/>
          </a:p>
        </p:txBody>
      </p:sp>
      <p:sp>
        <p:nvSpPr>
          <p:cNvPr id="18" name="Text 14"/>
          <p:cNvSpPr/>
          <p:nvPr/>
        </p:nvSpPr>
        <p:spPr>
          <a:xfrm>
            <a:off x="7586782" y="2856190"/>
            <a:ext cx="6293882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Difícil depurar em sistemas com muitos observadores.</a:t>
            </a:r>
            <a:endParaRPr lang="en-US" sz="1700" dirty="0"/>
          </a:p>
        </p:txBody>
      </p:sp>
      <p:sp>
        <p:nvSpPr>
          <p:cNvPr id="19" name="Shape 15"/>
          <p:cNvSpPr/>
          <p:nvPr/>
        </p:nvSpPr>
        <p:spPr>
          <a:xfrm>
            <a:off x="7586782" y="3445788"/>
            <a:ext cx="6293882" cy="1611868"/>
          </a:xfrm>
          <a:prstGeom prst="roundRect">
            <a:avLst>
              <a:gd name="adj" fmla="val 2014"/>
            </a:avLst>
          </a:prstGeom>
          <a:solidFill>
            <a:srgbClr val="D6D6DC"/>
          </a:solidFill>
          <a:ln/>
        </p:spPr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3118" y="3778329"/>
            <a:ext cx="270510" cy="216337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8289965" y="3716179"/>
            <a:ext cx="5374362" cy="1038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É o coração do padrão </a:t>
            </a:r>
            <a:r>
              <a:rPr lang="en-US" sz="17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MVC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(Model-View-Controller) para atualizar a interface (View) quando os dados (Model) mudam.</a:t>
            </a:r>
            <a:endParaRPr lang="en-US" sz="1700" dirty="0"/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1422" y="2609611"/>
            <a:ext cx="285750" cy="352425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0947" y="5199578"/>
            <a:ext cx="276225" cy="3238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642</Words>
  <Application>Microsoft Office PowerPoint</Application>
  <PresentationFormat>Personalizar</PresentationFormat>
  <Paragraphs>115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Inter</vt:lpstr>
      <vt:lpstr>DM Sans Medium</vt:lpstr>
      <vt:lpstr>Calibri</vt:lpstr>
      <vt:lpstr>Consolas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Aluno (ESAMC)</cp:lastModifiedBy>
  <cp:revision>5</cp:revision>
  <dcterms:created xsi:type="dcterms:W3CDTF">2025-10-31T00:29:17Z</dcterms:created>
  <dcterms:modified xsi:type="dcterms:W3CDTF">2025-10-31T00:43:17Z</dcterms:modified>
</cp:coreProperties>
</file>